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64" r:id="rId2"/>
    <p:sldId id="267" r:id="rId3"/>
    <p:sldId id="268" r:id="rId4"/>
    <p:sldId id="269" r:id="rId5"/>
    <p:sldId id="270" r:id="rId6"/>
    <p:sldId id="271" r:id="rId7"/>
    <p:sldId id="272" r:id="rId8"/>
    <p:sldId id="276" r:id="rId9"/>
    <p:sldId id="277" r:id="rId10"/>
    <p:sldId id="27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DF12A-ECC0-54C5-4633-D6CC803A7E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1B0F92-36FB-759E-5E00-1466C74453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E3AFC-0A0A-3CB7-05E5-0823F5E65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B758-8651-425B-9B01-BAB10DB2503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74011-B96E-74B8-4595-E3E536F2A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137F0-994C-6437-E15E-39CBA57D3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0B2C7-48A9-4ABA-ACCA-377BB6D03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472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53251-5B1F-3625-3A0A-AABCF527C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5FFE81-8EA2-DAD6-A2BD-CB170015DB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8CD618-8A99-A0B2-6CE3-9E4BE34B1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B758-8651-425B-9B01-BAB10DB2503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3F90A9-F95D-3A28-FBA3-8C3A95786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9EF231-5899-7287-4F64-4F78C4400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0B2C7-48A9-4ABA-ACCA-377BB6D03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270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ADBD10-AE1F-C4CC-9414-40B12BAE42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BFBD3F-36CB-6635-7D91-172299198E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6D65D1-A6C9-E513-5436-66A07E8D4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B758-8651-425B-9B01-BAB10DB2503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5C940-8061-978B-4C90-E2656A403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A76DD-33BF-8A78-F108-6C53BFE0B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0B2C7-48A9-4ABA-ACCA-377BB6D03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484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5BD3A-F3EB-8129-6C61-773D78519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3B36F-CB45-C788-DF75-5727C8873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AB078-1E05-5F6B-DE37-CC6701CB7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B758-8651-425B-9B01-BAB10DB2503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A571A1-1BF7-282B-6CC1-FDB2747BF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B78390-D07A-CDE4-6DD7-D4225E1F7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0B2C7-48A9-4ABA-ACCA-377BB6D03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24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D3255-F69A-8C22-4AA9-B24E54E7B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EC17E4-BFD2-F7F8-155D-AC6FFCB91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037E6-3CED-486F-48D8-A6A506160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B758-8651-425B-9B01-BAB10DB2503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5D1426-B233-DF1E-AB0D-9C5478B1B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4E4C4-A3AE-445F-5916-6DBDD87B9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0B2C7-48A9-4ABA-ACCA-377BB6D03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976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F6A0A-D67C-A7DA-9687-C6C136E3B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880DE-0A20-9BD8-D396-D4015BCAD7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53576E-1A8A-AA2B-6D7A-DC976B454C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BB863C-3B57-2F68-095A-05D3EC7F6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B758-8651-425B-9B01-BAB10DB2503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9FF82E-A9D7-78B8-344A-5355B6799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462D92-C151-5B1A-AE29-851846010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0B2C7-48A9-4ABA-ACCA-377BB6D03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97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D4B17-8518-3D6A-18C2-3FCBE4C66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F243C5-FC37-947C-311A-F820B1F97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CC43C4-4206-786A-DC28-173323217F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8770B6-A453-BD5E-E068-6CCF210812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082B02-3BAF-05D5-108C-8795000AB2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F91B00-D252-9ABA-8609-C752E691F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B758-8651-425B-9B01-BAB10DB2503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1C4118-B413-C94D-1EBE-D4E27BB51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BD7670-6818-6850-B34A-1729C3655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0B2C7-48A9-4ABA-ACCA-377BB6D03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767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36F35-2A27-9F4A-46BE-705A366E5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C9D698-D15F-F8F3-C464-1AF191002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B758-8651-425B-9B01-BAB10DB2503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6FF7F8-C8ED-AB0C-BE03-5EDC0E09B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5261E4-6696-7C04-F89D-9374C7C0F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0B2C7-48A9-4ABA-ACCA-377BB6D03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49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113FF8-E73C-699C-96D5-6F3C46A5F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B758-8651-425B-9B01-BAB10DB2503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6DCDA5-FB84-BF00-58B9-8C4ECC2B0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F5FEF7-1EC4-28A5-266F-DD50EFCFD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0B2C7-48A9-4ABA-ACCA-377BB6D03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807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CCB1F-F849-20EA-8CDD-CD7008DA9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148F8-B47A-D8B8-A6F3-FBCDA7B48F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A41A91-A4FD-E7CA-6BCE-39BD1D47ED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62F1E7-B501-1CC0-566E-DEEFCB3B5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B758-8651-425B-9B01-BAB10DB2503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23D0BB-CC45-95EF-ED40-3F2BDE9F7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0F3FEA-7DF4-B892-E6C1-EF1FBBC71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0B2C7-48A9-4ABA-ACCA-377BB6D03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416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4187A-049D-46CB-6EB7-3EA22A597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8A1F95-9774-9CC1-367D-F8AA4C84A3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86FD1-CF86-3F43-F915-C1F1D3621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0C943C-6C55-C75F-92E9-7EBC6D7BE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B758-8651-425B-9B01-BAB10DB2503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FE7C97-621E-072E-B8EF-9BFC7948D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BAAFED-50BD-56E4-6FFA-68E523EE7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0B2C7-48A9-4ABA-ACCA-377BB6D03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45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4301CF-827F-C4B0-ECF2-C0C62EA8B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D08092-008C-90C2-3E6A-2FF5E71456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6EE28-9B3A-AE79-ED2D-8F9508BBAD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4B758-8651-425B-9B01-BAB10DB2503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C0D63-8263-C460-4702-DB76D7DF4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3E2DF-70A5-A061-7293-3DBD873449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B2C7-48A9-4ABA-ACCA-377BB6D03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151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14E3780-9896-A0EE-8D75-143B59AF5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441" y="2639684"/>
            <a:ext cx="6382109" cy="30278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o-RO" sz="2600" b="1" dirty="0"/>
              <a:t>Conferință de final proiect</a:t>
            </a:r>
          </a:p>
          <a:p>
            <a:pPr marL="0" indent="0" algn="ctr">
              <a:buNone/>
            </a:pPr>
            <a:r>
              <a:rPr lang="ro-RO" sz="2600" b="1" dirty="0"/>
              <a:t>și </a:t>
            </a:r>
          </a:p>
          <a:p>
            <a:pPr marL="0" indent="0" algn="ctr">
              <a:buNone/>
            </a:pPr>
            <a:r>
              <a:rPr lang="ro-RO" sz="2600" b="1" dirty="0"/>
              <a:t>workshop diseminare instrumente și metode dezvoltate, rezultate proiect ID 309187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ABC6A7-2D9A-D216-A792-273C4B64DA2A}"/>
              </a:ext>
            </a:extLst>
          </p:cNvPr>
          <p:cNvSpPr txBox="1"/>
          <p:nvPr/>
        </p:nvSpPr>
        <p:spPr>
          <a:xfrm>
            <a:off x="4977442" y="6078716"/>
            <a:ext cx="70078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o-RO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Contract PEO/48/PEO_P1/OP4/ESO4.2/PEO_A7/309187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o-RO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Proiect</a:t>
            </a:r>
            <a:r>
              <a:rPr lang="ro-RO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cofinanțat de Uniunea Europeană</a:t>
            </a:r>
            <a:r>
              <a:rPr lang="ro-RO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prin PROGRAMUL EDUCAȚIE ȘI OCUPARE 2021-2027</a:t>
            </a:r>
            <a:endParaRPr lang="en-GB" sz="12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D91D1B5-CA58-1B09-8983-3D831A42CF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0916" y="651556"/>
            <a:ext cx="3443605" cy="72453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E3A9693-0E5C-AB7B-1FAD-307ED11124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4729" y="651556"/>
            <a:ext cx="719455" cy="71945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1D6B53D-FDA1-2E4E-E5B1-B486CC8566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8563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769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B805E2-8689-78AC-7F5C-173E66AF19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E7BBBD3-C740-16E7-3D04-773C83FC56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7487"/>
            <a:ext cx="3443605" cy="72453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BAA2EC3-101F-D761-A85E-3FFCE277D7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4345" y="237487"/>
            <a:ext cx="719455" cy="719455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447FD21-4E3C-1693-509B-3932A7D5D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6923" y="1095783"/>
            <a:ext cx="10515600" cy="649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2300" b="1" dirty="0"/>
              <a:t>Grafic de activități</a:t>
            </a:r>
            <a:endParaRPr lang="en-GB" sz="3000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BCF289-18BC-6103-CC4B-308E343CFD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6923" y="1885950"/>
            <a:ext cx="10448925" cy="30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124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39610D-1362-7550-7100-CF354434C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F312C45-B047-F15A-1FC0-D70F727CA1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7487"/>
            <a:ext cx="3443605" cy="72453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502D407-293C-2171-48B8-67075D4DEA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4345" y="237487"/>
            <a:ext cx="719455" cy="71945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7223E82-4EF9-C506-1ED8-9480EAA123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197" y="1040909"/>
            <a:ext cx="11653503" cy="576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414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51BD4A-E1F2-45B0-73CC-07D564A0D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15A31BC-FDBB-A737-0860-01F987E7F2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7487"/>
            <a:ext cx="3443605" cy="72453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89100FB-0CE0-B46B-E6FD-F746CB3603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4345" y="237487"/>
            <a:ext cx="719455" cy="71945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CAB3062-82C7-23CC-E9DC-51CC6D9848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912" y="1054069"/>
            <a:ext cx="11874709" cy="5803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69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EE10A-54A3-D7C2-ED16-C3978D1C7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9A6F079-2DC0-ABAE-F365-4838FA4187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7487"/>
            <a:ext cx="3443605" cy="72453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FA52C62-1292-EC11-4B54-B72A80C207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4345" y="237487"/>
            <a:ext cx="719455" cy="7194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EBD36A7-EF2B-BA49-D2BD-93B03C41F8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775" y="1075471"/>
            <a:ext cx="11500450" cy="5782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348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AC10C-250D-9E36-CCC4-1322EF63A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A3C5D6F-1FE8-AEC5-0B77-5814CA0B56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7487"/>
            <a:ext cx="3443605" cy="72453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0FEE5CA-0E5E-F6A8-65E4-8C43FF1A22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4345" y="237487"/>
            <a:ext cx="719455" cy="719455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5A251E8-6362-DA78-2C05-D8EC9A27D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6923" y="1095783"/>
            <a:ext cx="10515600" cy="6491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o-RO" sz="2300" b="1" dirty="0"/>
              <a:t>Instrumente și metode dezvoltate pe parcursul implementării proiectului</a:t>
            </a:r>
          </a:p>
          <a:p>
            <a:pPr marL="0" indent="0">
              <a:buNone/>
            </a:pPr>
            <a:r>
              <a:rPr lang="ro-RO" sz="1500" b="1" i="1" dirty="0"/>
              <a:t>Schemă logică: identificare, încadrare, selecție, recrutare și monitorizare grup țintă</a:t>
            </a:r>
            <a:endParaRPr lang="en-GB" sz="3000" i="1" dirty="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E7011B88-DEDC-7BCA-4D5A-F23DA3A1B7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364569"/>
              </p:ext>
            </p:extLst>
          </p:nvPr>
        </p:nvGraphicFramePr>
        <p:xfrm>
          <a:off x="497371" y="1744910"/>
          <a:ext cx="11197257" cy="4937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0980">
                  <a:extLst>
                    <a:ext uri="{9D8B030D-6E8A-4147-A177-3AD203B41FA5}">
                      <a16:colId xmlns:a16="http://schemas.microsoft.com/office/drawing/2014/main" val="1753938811"/>
                    </a:ext>
                  </a:extLst>
                </a:gridCol>
                <a:gridCol w="7237804">
                  <a:extLst>
                    <a:ext uri="{9D8B030D-6E8A-4147-A177-3AD203B41FA5}">
                      <a16:colId xmlns:a16="http://schemas.microsoft.com/office/drawing/2014/main" val="3130376394"/>
                    </a:ext>
                  </a:extLst>
                </a:gridCol>
                <a:gridCol w="2098473">
                  <a:extLst>
                    <a:ext uri="{9D8B030D-6E8A-4147-A177-3AD203B41FA5}">
                      <a16:colId xmlns:a16="http://schemas.microsoft.com/office/drawing/2014/main" val="587910913"/>
                    </a:ext>
                  </a:extLst>
                </a:gridCol>
              </a:tblGrid>
              <a:tr h="2757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Etape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668" marR="356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Instrumente specifice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668" marR="3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Responsabil aplicare instrumente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668" marR="35668" marT="0" marB="0"/>
                </a:tc>
                <a:extLst>
                  <a:ext uri="{0D108BD9-81ED-4DB2-BD59-A6C34878D82A}">
                    <a16:rowId xmlns:a16="http://schemas.microsoft.com/office/drawing/2014/main" val="3523711461"/>
                  </a:ext>
                </a:extLst>
              </a:tr>
              <a:tr h="1824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Identificarea Grupului Țintă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668" marR="356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Fisa de identificare entități / GT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Fișă de motivare și menținere Grup Țintă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Fișă de lucru [multiplu]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Nota informare entități / GT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Bază de date cu potențiale entități, potențiali participanți identificați și Grup Țintă menținut</a:t>
                      </a:r>
                    </a:p>
                  </a:txBody>
                  <a:tcPr marL="35668" marR="3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Referent identificare, implicare și motivare a grupului țintă S in proiect S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668" marR="35668" marT="0" marB="0"/>
                </a:tc>
                <a:extLst>
                  <a:ext uri="{0D108BD9-81ED-4DB2-BD59-A6C34878D82A}">
                    <a16:rowId xmlns:a16="http://schemas.microsoft.com/office/drawing/2014/main" val="90405"/>
                  </a:ext>
                </a:extLst>
              </a:tr>
              <a:tr h="2056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Încadrarea Grupului Țintă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668" marR="356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Verificarea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privind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apartenența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la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grupul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țintă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și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disponibilității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implicare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activitățile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proiectului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pentru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membru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specialist al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partenerului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social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Verificarea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privind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apartenența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la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grupul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țintă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și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disponibilității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implicare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activitățile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proiectului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pentru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entitate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Bază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date cu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potențiali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participanți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încadrați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și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selectați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Bază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date cu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potențiale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entități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încadrate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și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selectate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668" marR="3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Responsabil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grupul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tinta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	</a:t>
                      </a:r>
                    </a:p>
                  </a:txBody>
                  <a:tcPr marL="35668" marR="35668" marT="0" marB="0"/>
                </a:tc>
                <a:extLst>
                  <a:ext uri="{0D108BD9-81ED-4DB2-BD59-A6C34878D82A}">
                    <a16:rowId xmlns:a16="http://schemas.microsoft.com/office/drawing/2014/main" val="581567858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Selecția Grupului Țintă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668" marR="356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DECLARAȚIE PE PROPRIE RĂSPUNDERE cu privire la apartenența la grupul țintă și acordul privind utilizarea și publicarea datelor personale pentru membru / specialist al partenerului social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DECLARAȚIE PE PROPRIE RĂSPUNDERE cu privire la apartenența la grupul țintă și acordul privind utilizarea și publicarea datelor personale pentru entitate</a:t>
                      </a:r>
                    </a:p>
                  </a:txBody>
                  <a:tcPr marL="35668" marR="3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Referent grup </a:t>
                      </a:r>
                      <a:r>
                        <a:rPr lang="ro-RO" sz="1200" dirty="0" err="1">
                          <a:effectLst/>
                        </a:rPr>
                        <a:t>tinta</a:t>
                      </a:r>
                      <a:r>
                        <a:rPr lang="ro-RO" sz="1200" dirty="0">
                          <a:effectLst/>
                        </a:rPr>
                        <a:t> S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668" marR="35668" marT="0" marB="0"/>
                </a:tc>
                <a:extLst>
                  <a:ext uri="{0D108BD9-81ED-4DB2-BD59-A6C34878D82A}">
                    <a16:rowId xmlns:a16="http://schemas.microsoft.com/office/drawing/2014/main" val="443674502"/>
                  </a:ext>
                </a:extLst>
              </a:tr>
              <a:tr h="36493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Notă justificativă privind încadrarea și selecția grupului țintă pentru membru / specialist al partenerului social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Notă justificativă privind încadrarea și selecția grupului țintă pentru entitate</a:t>
                      </a:r>
                    </a:p>
                  </a:txBody>
                  <a:tcPr marL="35668" marR="3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Responsabil grup </a:t>
                      </a:r>
                      <a:r>
                        <a:rPr lang="ro-RO" sz="1200" dirty="0" err="1">
                          <a:effectLst/>
                        </a:rPr>
                        <a:t>tinta</a:t>
                      </a:r>
                      <a:r>
                        <a:rPr lang="ro-RO" sz="1200" dirty="0">
                          <a:effectLst/>
                        </a:rPr>
                        <a:t> S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668" marR="35668" marT="0" marB="0"/>
                </a:tc>
                <a:extLst>
                  <a:ext uri="{0D108BD9-81ED-4DB2-BD59-A6C34878D82A}">
                    <a16:rowId xmlns:a16="http://schemas.microsoft.com/office/drawing/2014/main" val="2706447347"/>
                  </a:ext>
                </a:extLst>
              </a:tr>
              <a:tr h="182469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Recrutarea Grupului Țintă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668" marR="356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Cererea de înscriere în activitate pentru membru / specialist al partenerului social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Cererea de înscriere în activitate pentru entitate</a:t>
                      </a:r>
                    </a:p>
                  </a:txBody>
                  <a:tcPr marL="35668" marR="3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Experți proiect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668" marR="35668" marT="0" marB="0"/>
                </a:tc>
                <a:extLst>
                  <a:ext uri="{0D108BD9-81ED-4DB2-BD59-A6C34878D82A}">
                    <a16:rowId xmlns:a16="http://schemas.microsoft.com/office/drawing/2014/main" val="3842056208"/>
                  </a:ext>
                </a:extLst>
              </a:tr>
              <a:tr h="18246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Formular de colectare date participanți / entități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Formular de </a:t>
                      </a:r>
                      <a:r>
                        <a:rPr lang="ro-RO" sz="1200" dirty="0" err="1">
                          <a:effectLst/>
                        </a:rPr>
                        <a:t>inregistrare</a:t>
                      </a:r>
                      <a:r>
                        <a:rPr lang="ro-RO" sz="1200" dirty="0">
                          <a:effectLst/>
                        </a:rPr>
                        <a:t> GT / Formular la </a:t>
                      </a:r>
                      <a:r>
                        <a:rPr lang="ro-RO" sz="1200" dirty="0" err="1">
                          <a:effectLst/>
                        </a:rPr>
                        <a:t>iesirea</a:t>
                      </a:r>
                      <a:r>
                        <a:rPr lang="ro-RO" sz="1200" dirty="0">
                          <a:effectLst/>
                        </a:rPr>
                        <a:t> din </a:t>
                      </a:r>
                      <a:r>
                        <a:rPr lang="ro-RO" sz="1200" dirty="0" err="1">
                          <a:effectLst/>
                        </a:rPr>
                        <a:t>operatiune</a:t>
                      </a:r>
                      <a:r>
                        <a:rPr lang="ro-RO" sz="1200" dirty="0">
                          <a:effectLst/>
                        </a:rPr>
                        <a:t> a GT entități / GT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Formularele generate în </a:t>
                      </a:r>
                      <a:r>
                        <a:rPr lang="ro-RO" sz="1200" dirty="0" err="1">
                          <a:effectLst/>
                        </a:rPr>
                        <a:t>POCUForm</a:t>
                      </a:r>
                      <a:r>
                        <a:rPr lang="ro-RO" sz="1200" dirty="0">
                          <a:effectLst/>
                        </a:rPr>
                        <a:t> Web </a:t>
                      </a:r>
                      <a:r>
                        <a:rPr lang="ro-RO" sz="1200" dirty="0" err="1">
                          <a:effectLst/>
                        </a:rPr>
                        <a:t>Application</a:t>
                      </a:r>
                      <a:r>
                        <a:rPr lang="ro-RO" sz="1200" dirty="0">
                          <a:effectLst/>
                        </a:rPr>
                        <a:t> (PWA)</a:t>
                      </a:r>
                    </a:p>
                  </a:txBody>
                  <a:tcPr marL="35668" marR="3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Referent grupul </a:t>
                      </a:r>
                      <a:r>
                        <a:rPr lang="ro-RO" sz="1200" dirty="0" err="1">
                          <a:effectLst/>
                        </a:rPr>
                        <a:t>tinta</a:t>
                      </a:r>
                      <a:r>
                        <a:rPr lang="ro-RO" sz="1200" dirty="0">
                          <a:effectLst/>
                        </a:rPr>
                        <a:t> S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668" marR="35668" marT="0" marB="0"/>
                </a:tc>
                <a:extLst>
                  <a:ext uri="{0D108BD9-81ED-4DB2-BD59-A6C34878D82A}">
                    <a16:rowId xmlns:a16="http://schemas.microsoft.com/office/drawing/2014/main" val="1575247079"/>
                  </a:ext>
                </a:extLst>
              </a:tr>
              <a:tr h="18246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Registru de grup țintă / </a:t>
                      </a:r>
                      <a:r>
                        <a:rPr lang="ro-RO" sz="1200" dirty="0" err="1">
                          <a:effectLst/>
                        </a:rPr>
                        <a:t>formular_participant</a:t>
                      </a:r>
                      <a:r>
                        <a:rPr lang="ro-RO" sz="1200" dirty="0">
                          <a:effectLst/>
                        </a:rPr>
                        <a:t> generat în PWA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Registru ENTITĂȚI</a:t>
                      </a:r>
                    </a:p>
                  </a:txBody>
                  <a:tcPr marL="35668" marR="3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Referent grupul </a:t>
                      </a:r>
                      <a:r>
                        <a:rPr lang="ro-RO" sz="1200" dirty="0" err="1">
                          <a:effectLst/>
                        </a:rPr>
                        <a:t>tinta</a:t>
                      </a:r>
                      <a:r>
                        <a:rPr lang="ro-RO" sz="1200" dirty="0">
                          <a:effectLst/>
                        </a:rPr>
                        <a:t> S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668" marR="35668" marT="0" marB="0"/>
                </a:tc>
                <a:extLst>
                  <a:ext uri="{0D108BD9-81ED-4DB2-BD59-A6C34878D82A}">
                    <a16:rowId xmlns:a16="http://schemas.microsoft.com/office/drawing/2014/main" val="1411752157"/>
                  </a:ext>
                </a:extLst>
              </a:tr>
              <a:tr h="18246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Registru Indicatori generat în PWA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668" marR="3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Responsabil grup </a:t>
                      </a:r>
                      <a:r>
                        <a:rPr lang="ro-RO" sz="1200" dirty="0" err="1">
                          <a:effectLst/>
                        </a:rPr>
                        <a:t>tinta</a:t>
                      </a:r>
                      <a:r>
                        <a:rPr lang="ro-RO" sz="1200" dirty="0">
                          <a:effectLst/>
                        </a:rPr>
                        <a:t> S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668" marR="35668" marT="0" marB="0"/>
                </a:tc>
                <a:extLst>
                  <a:ext uri="{0D108BD9-81ED-4DB2-BD59-A6C34878D82A}">
                    <a16:rowId xmlns:a16="http://schemas.microsoft.com/office/drawing/2014/main" val="35720529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2002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8535D-B940-547E-7B41-E83EA5F6B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85C5965-EE42-D441-6C2C-5D7D06719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7487"/>
            <a:ext cx="3443605" cy="72453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1DC6EB4-D119-8A2C-21B5-8885786597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4345" y="237487"/>
            <a:ext cx="719455" cy="71945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EEA48-35BE-C754-06D8-C681EA923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6923" y="1095783"/>
            <a:ext cx="10515600" cy="6491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o-RO" sz="2300" b="1" dirty="0"/>
              <a:t>Instrumente și metode dezvoltate pe parcursul implementării proiectului</a:t>
            </a:r>
          </a:p>
          <a:p>
            <a:pPr marL="0" indent="0">
              <a:buNone/>
            </a:pPr>
            <a:r>
              <a:rPr lang="ro-RO" sz="1500" b="1" i="1" dirty="0"/>
              <a:t>Schemă logică: identificare, încadrare, selecție, recrutare și monitorizare grup țintă</a:t>
            </a:r>
            <a:endParaRPr lang="en-GB" sz="3000" i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D139BAC-0A64-CC06-3AC7-23AC896385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067137"/>
              </p:ext>
            </p:extLst>
          </p:nvPr>
        </p:nvGraphicFramePr>
        <p:xfrm>
          <a:off x="556094" y="1808169"/>
          <a:ext cx="11197257" cy="29636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0980">
                  <a:extLst>
                    <a:ext uri="{9D8B030D-6E8A-4147-A177-3AD203B41FA5}">
                      <a16:colId xmlns:a16="http://schemas.microsoft.com/office/drawing/2014/main" val="1753938811"/>
                    </a:ext>
                  </a:extLst>
                </a:gridCol>
                <a:gridCol w="7237804">
                  <a:extLst>
                    <a:ext uri="{9D8B030D-6E8A-4147-A177-3AD203B41FA5}">
                      <a16:colId xmlns:a16="http://schemas.microsoft.com/office/drawing/2014/main" val="3130376394"/>
                    </a:ext>
                  </a:extLst>
                </a:gridCol>
                <a:gridCol w="2098473">
                  <a:extLst>
                    <a:ext uri="{9D8B030D-6E8A-4147-A177-3AD203B41FA5}">
                      <a16:colId xmlns:a16="http://schemas.microsoft.com/office/drawing/2014/main" val="587910913"/>
                    </a:ext>
                  </a:extLst>
                </a:gridCol>
              </a:tblGrid>
              <a:tr h="3964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Etape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668" marR="356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Instrumente specifice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668" marR="3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Responsabil aplicare instrumente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668" marR="35668" marT="0" marB="0"/>
                </a:tc>
                <a:extLst>
                  <a:ext uri="{0D108BD9-81ED-4DB2-BD59-A6C34878D82A}">
                    <a16:rowId xmlns:a16="http://schemas.microsoft.com/office/drawing/2014/main" val="3523711461"/>
                  </a:ext>
                </a:extLst>
              </a:tr>
              <a:tr h="3919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Motivarea și menținerea Grupului Țintă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668" marR="356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Fisa de motivare și menținere GT [multiplu]</a:t>
                      </a:r>
                    </a:p>
                  </a:txBody>
                  <a:tcPr marL="35668" marR="3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Referent identificare, implicare și motivare a grupului țintă S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668" marR="35668" marT="0" marB="0"/>
                </a:tc>
                <a:extLst>
                  <a:ext uri="{0D108BD9-81ED-4DB2-BD59-A6C34878D82A}">
                    <a16:rowId xmlns:a16="http://schemas.microsoft.com/office/drawing/2014/main" val="3842056208"/>
                  </a:ext>
                </a:extLst>
              </a:tr>
              <a:tr h="182469">
                <a:tc rowSpan="8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Monitorizarea Grupului Țintă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Registru indicatori atinși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Responsabil grup </a:t>
                      </a:r>
                      <a:r>
                        <a:rPr lang="ro-RO" sz="11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tinta</a:t>
                      </a: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0738291"/>
                  </a:ext>
                </a:extLst>
              </a:tr>
              <a:tr h="1824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Centralizator indicatori comuni de output- FSE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49841"/>
                  </a:ext>
                </a:extLst>
              </a:tr>
              <a:tr h="1824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Indicator (comuni FSE/ILMT și specifici de program)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71397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Tabel Grup </a:t>
                      </a:r>
                      <a:r>
                        <a:rPr lang="ro-RO" sz="11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ţintă</a:t>
                      </a: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în perioada raportată - Raport Tehnic, Tabel cu indicatori de rezultat respectiv realizare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49361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Centralizator de </a:t>
                      </a:r>
                      <a:r>
                        <a:rPr lang="ro-RO" sz="11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verificari</a:t>
                      </a: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cu privire la realitatea si </a:t>
                      </a:r>
                      <a:r>
                        <a:rPr lang="ro-RO" sz="11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acuratetea</a:t>
                      </a: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documentelor relevante aferente grupului </a:t>
                      </a:r>
                      <a:r>
                        <a:rPr lang="ro-RO" sz="11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tinta</a:t>
                      </a: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si colectarea acestora in dosarul grupului </a:t>
                      </a:r>
                      <a:r>
                        <a:rPr lang="ro-RO" sz="11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tinta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Referent grupul </a:t>
                      </a:r>
                      <a:r>
                        <a:rPr lang="ro-RO" sz="11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tinta</a:t>
                      </a: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89346179"/>
                  </a:ext>
                </a:extLst>
              </a:tr>
              <a:tr h="2757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Analiză privind realizarea grupului țintă și activitățile/măsurile de care beneficiază aceștia în cadrul proiectului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Responsabil grup </a:t>
                      </a:r>
                      <a:r>
                        <a:rPr lang="ro-RO" sz="11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tinta</a:t>
                      </a: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2126446"/>
                  </a:ext>
                </a:extLst>
              </a:tr>
              <a:tr h="275767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Centralizator cu masuri personalizate si integrate acordate grupului </a:t>
                      </a:r>
                      <a:r>
                        <a:rPr lang="ro-RO" sz="11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tinta</a:t>
                      </a: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o-RO" sz="11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inscris</a:t>
                      </a: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in cadrul </a:t>
                      </a:r>
                      <a:r>
                        <a:rPr lang="ro-RO" sz="11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activitatilor</a:t>
                      </a: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proiectului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Referent grupul tinta S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1299555"/>
                  </a:ext>
                </a:extLst>
              </a:tr>
              <a:tr h="275767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Raport participant la ieșire din operațiune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Responsabil grup </a:t>
                      </a:r>
                      <a:r>
                        <a:rPr lang="ro-RO" sz="11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tinta</a:t>
                      </a:r>
                      <a:r>
                        <a:rPr lang="ro-RO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91477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4165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767662-F4DC-7EA4-958E-FFFD59267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84EABA7-B162-E1DD-CB64-76F5784E7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7487"/>
            <a:ext cx="3443605" cy="72453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51A0AF5-7FFC-46E5-6EE2-BF241FCD70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4345" y="237487"/>
            <a:ext cx="719455" cy="719455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553B1A2-98D3-6F13-514D-A98D75E34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6923" y="1095783"/>
            <a:ext cx="10515600" cy="6491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o-RO" sz="2300" b="1" dirty="0"/>
              <a:t>Instrumente și metode dezvoltate pe parcursul implementării proiectului</a:t>
            </a:r>
          </a:p>
          <a:p>
            <a:pPr marL="0" indent="0">
              <a:buNone/>
            </a:pPr>
            <a:r>
              <a:rPr lang="ro-RO" sz="1500" b="1" i="1" dirty="0"/>
              <a:t>Schemă logică: de sprijin pentru participarea la programele de FPC </a:t>
            </a:r>
            <a:r>
              <a:rPr lang="en-US" sz="1500" b="1" i="1" dirty="0" err="1"/>
              <a:t>prin</a:t>
            </a:r>
            <a:r>
              <a:rPr lang="en-US" sz="1500" b="1" i="1" dirty="0"/>
              <a:t> a</a:t>
            </a:r>
            <a:r>
              <a:rPr lang="it-IT" sz="1500" b="1" i="1" dirty="0"/>
              <a:t>cțiuni de formare, evaluare și certificare a rezultatelor formării</a:t>
            </a:r>
            <a:endParaRPr lang="en-GB" sz="3000" i="1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5DBA2D2-9A4B-4C11-578A-21104D954F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208571"/>
              </p:ext>
            </p:extLst>
          </p:nvPr>
        </p:nvGraphicFramePr>
        <p:xfrm>
          <a:off x="420848" y="1744910"/>
          <a:ext cx="11350304" cy="48832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3119">
                  <a:extLst>
                    <a:ext uri="{9D8B030D-6E8A-4147-A177-3AD203B41FA5}">
                      <a16:colId xmlns:a16="http://schemas.microsoft.com/office/drawing/2014/main" val="430749076"/>
                    </a:ext>
                  </a:extLst>
                </a:gridCol>
                <a:gridCol w="2701255">
                  <a:extLst>
                    <a:ext uri="{9D8B030D-6E8A-4147-A177-3AD203B41FA5}">
                      <a16:colId xmlns:a16="http://schemas.microsoft.com/office/drawing/2014/main" val="4050195140"/>
                    </a:ext>
                  </a:extLst>
                </a:gridCol>
                <a:gridCol w="4782322">
                  <a:extLst>
                    <a:ext uri="{9D8B030D-6E8A-4147-A177-3AD203B41FA5}">
                      <a16:colId xmlns:a16="http://schemas.microsoft.com/office/drawing/2014/main" val="3393236073"/>
                    </a:ext>
                  </a:extLst>
                </a:gridCol>
                <a:gridCol w="2433608">
                  <a:extLst>
                    <a:ext uri="{9D8B030D-6E8A-4147-A177-3AD203B41FA5}">
                      <a16:colId xmlns:a16="http://schemas.microsoft.com/office/drawing/2014/main" val="3888917145"/>
                    </a:ext>
                  </a:extLst>
                </a:gridCol>
              </a:tblGrid>
              <a:tr h="13415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Acțiune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46" marR="16146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Instrumente specifice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46" marR="16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Responsabil aplicare instrumente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46" marR="16146" marT="0" marB="0"/>
                </a:tc>
                <a:extLst>
                  <a:ext uri="{0D108BD9-81ED-4DB2-BD59-A6C34878D82A}">
                    <a16:rowId xmlns:a16="http://schemas.microsoft.com/office/drawing/2014/main" val="3325569508"/>
                  </a:ext>
                </a:extLst>
              </a:tr>
              <a:tr h="268301"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Planificarea, organizarea procesului de formare profesionala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Elaborarea metodologiei de formare profesionala;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Urmărire implementare metodologie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Fișă de lucru/ Chestionar verificare implementare activitate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Responsabil proces de formare S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8237626"/>
                  </a:ext>
                </a:extLst>
              </a:tr>
              <a:tr h="268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Planificarea, organizarea procesului de formare profesionala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Planificare activități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Grafic derulare programe de formare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Responsabil proces de formare S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8966878"/>
                  </a:ext>
                </a:extLst>
              </a:tr>
              <a:tr h="268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Identificarea și selecția grupului țintă în vederea înscrierii în A3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Înregistrarea grupului țintă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Verificare îndeplinire criterii de eligibilitate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Responsabil proces de formare S,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Referent proces de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formare S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9774221"/>
                  </a:ext>
                </a:extLst>
              </a:tr>
              <a:tr h="268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Baza de date - formare  profesională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7964837"/>
                  </a:ext>
                </a:extLst>
              </a:tr>
              <a:tr h="268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Dosarul individual de participare la formare profesională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1132243"/>
                  </a:ext>
                </a:extLst>
              </a:tr>
              <a:tr h="268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Cerere de înscriere în A3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Declarație de participare activă la A3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308299"/>
                  </a:ext>
                </a:extLst>
              </a:tr>
              <a:tr h="268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Lista cu participanți la curs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6603260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Desfășurarea procesului de formare profesionala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Desfășurarea propriu – zisă a procesului de formare profesională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Comanda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Orar de curs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Responsabil proces de formare S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Referent proces de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formare S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9594920"/>
                  </a:ext>
                </a:extLst>
              </a:tr>
              <a:tr h="13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Desfășurarea procesului de evaluare (examinare)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Suport de curs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Contract de formare profesionala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Tabel nominal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Certificat de absolvire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Liste de prezenta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Catalogul participanților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Condica de prezență lectori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Catalog de examinare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Foi de notare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Proces verbal al comisiei de examinare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Catalogul de examen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Raport de activitate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Furnizor de servicii de formare profesională/ Lector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0372702"/>
                  </a:ext>
                </a:extLst>
              </a:tr>
              <a:tr h="13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Recepția serviciilor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Proces verbal de recepție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Anexe la Proces verbal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Comisia de recepție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75216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949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823ED8-820D-1EDE-9534-3C60A75AF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4EFFEE7-3C4E-CE4E-0747-24931F3BA2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7487"/>
            <a:ext cx="3443605" cy="72453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C870375-B5D8-3C46-F54A-1D33A9FF9E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4345" y="237487"/>
            <a:ext cx="719455" cy="719455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7498624-736A-A119-A724-F0DD550F8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6923" y="1095783"/>
            <a:ext cx="10515600" cy="6491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o-RO" sz="2300" b="1" dirty="0"/>
              <a:t>Instrumente și metode dezvoltate pe parcursul implementării proiectului</a:t>
            </a:r>
          </a:p>
          <a:p>
            <a:pPr marL="0" indent="0">
              <a:buNone/>
            </a:pPr>
            <a:r>
              <a:rPr lang="ro-RO" sz="1500" b="1" i="1" dirty="0"/>
              <a:t>Schemă logică: de sprijin pentru participarea la programele de FPC </a:t>
            </a:r>
            <a:r>
              <a:rPr lang="en-US" sz="1500" b="1" i="1" dirty="0" err="1"/>
              <a:t>prin</a:t>
            </a:r>
            <a:r>
              <a:rPr lang="en-US" sz="1500" b="1" i="1" dirty="0"/>
              <a:t> a</a:t>
            </a:r>
            <a:r>
              <a:rPr lang="it-IT" sz="1500" b="1" i="1" dirty="0"/>
              <a:t>cțiuni de formare, evaluare și certificare a rezultatelor formării</a:t>
            </a:r>
            <a:endParaRPr lang="en-GB" sz="3000" i="1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B2B2CD6-C77C-0A95-ED57-2CB81C1A05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81643"/>
              </p:ext>
            </p:extLst>
          </p:nvPr>
        </p:nvGraphicFramePr>
        <p:xfrm>
          <a:off x="420848" y="1863792"/>
          <a:ext cx="11350304" cy="46530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3119">
                  <a:extLst>
                    <a:ext uri="{9D8B030D-6E8A-4147-A177-3AD203B41FA5}">
                      <a16:colId xmlns:a16="http://schemas.microsoft.com/office/drawing/2014/main" val="430749076"/>
                    </a:ext>
                  </a:extLst>
                </a:gridCol>
                <a:gridCol w="2701255">
                  <a:extLst>
                    <a:ext uri="{9D8B030D-6E8A-4147-A177-3AD203B41FA5}">
                      <a16:colId xmlns:a16="http://schemas.microsoft.com/office/drawing/2014/main" val="4050195140"/>
                    </a:ext>
                  </a:extLst>
                </a:gridCol>
                <a:gridCol w="4782322">
                  <a:extLst>
                    <a:ext uri="{9D8B030D-6E8A-4147-A177-3AD203B41FA5}">
                      <a16:colId xmlns:a16="http://schemas.microsoft.com/office/drawing/2014/main" val="3393236073"/>
                    </a:ext>
                  </a:extLst>
                </a:gridCol>
                <a:gridCol w="2433608">
                  <a:extLst>
                    <a:ext uri="{9D8B030D-6E8A-4147-A177-3AD203B41FA5}">
                      <a16:colId xmlns:a16="http://schemas.microsoft.com/office/drawing/2014/main" val="3888917145"/>
                    </a:ext>
                  </a:extLst>
                </a:gridCol>
              </a:tblGrid>
              <a:tr h="13415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Acțiune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46" marR="16146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Instrumente specifice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46" marR="16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</a:rPr>
                        <a:t>Responsabil aplicare instrumente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46" marR="16146" marT="0" marB="0"/>
                </a:tc>
                <a:extLst>
                  <a:ext uri="{0D108BD9-81ED-4DB2-BD59-A6C34878D82A}">
                    <a16:rowId xmlns:a16="http://schemas.microsoft.com/office/drawing/2014/main" val="3325569508"/>
                  </a:ext>
                </a:extLst>
              </a:tr>
              <a:tr h="511202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Monitorizarea procesului de desfășurare a procesului de formare profesională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Monitorizarea beneficiarilor din grupul țintă al activității A3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Raport monitorizare programe de formare;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Raport de monitorizare privind gradul de absente la programele de formare profesionala;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Raport monitorizare privind prezența efectivă la programul de formare profesională și acordarea subvenției;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Proces verbal de predare – primire Adeverință participare/ Certificat de absolvire – copie conformă cu originalul;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Notă de ieșire din cadrul A3- FP;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Dosarul individual de participare la formare profesională;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Responsabil proces de formare S,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Referent proces de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formare 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8237626"/>
                  </a:ext>
                </a:extLst>
              </a:tr>
              <a:tr h="268301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Monitorizarea organizarea activității A3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0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Minute de ședințe operative ale activității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0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Echipa A3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8966878"/>
                  </a:ext>
                </a:extLst>
              </a:tr>
              <a:tr h="268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Minute de lucru ale activității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0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Echipa proiect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9774221"/>
                  </a:ext>
                </a:extLst>
              </a:tr>
              <a:tr h="268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Centralizatoare/situații statistice aferente implementării A3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Raport tehnic de progres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Rezultate cumulate aferente A3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Planul de Monitorizare și atingerea rezultatelor propuse prin activitățile derulate A3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Responsabil proces de formare 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79648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5347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96120-921B-C2D6-ACC6-ACEB585B81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6732793-B4FD-7C19-45A3-A85A1749FE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7487"/>
            <a:ext cx="3443605" cy="72453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67F0D35-2733-E46E-40E1-33D0383DD7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4345" y="237487"/>
            <a:ext cx="719455" cy="719455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69559A5-1D84-6A17-3825-E05A86329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6923" y="1095783"/>
            <a:ext cx="10515600" cy="6491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o-RO" sz="2300" b="1" dirty="0"/>
              <a:t>Instrumente și metode dezvoltate pe parcursul implementării proiectului</a:t>
            </a:r>
          </a:p>
          <a:p>
            <a:pPr marL="0" indent="0">
              <a:buNone/>
            </a:pPr>
            <a:r>
              <a:rPr lang="en-US" sz="1500" b="1" i="1" dirty="0"/>
              <a:t>Platform</a:t>
            </a:r>
            <a:r>
              <a:rPr lang="ro-RO" sz="1500" b="1" i="1" dirty="0"/>
              <a:t>ă digitală dedicată membrilor Organizațiilor Societăților Civile</a:t>
            </a:r>
            <a:endParaRPr lang="en-GB" sz="3000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532E91-81E8-C942-1621-709CC7EE2F7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760" t="9937" b="7798"/>
          <a:stretch>
            <a:fillRect/>
          </a:stretch>
        </p:blipFill>
        <p:spPr>
          <a:xfrm>
            <a:off x="900023" y="1768589"/>
            <a:ext cx="10391954" cy="4945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496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971</Words>
  <Application>Microsoft Office PowerPoint</Application>
  <PresentationFormat>Widescreen</PresentationFormat>
  <Paragraphs>147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DESIGN</dc:creator>
  <cp:lastModifiedBy>Alexandru Sereghi</cp:lastModifiedBy>
  <cp:revision>20</cp:revision>
  <dcterms:created xsi:type="dcterms:W3CDTF">2022-11-28T16:55:35Z</dcterms:created>
  <dcterms:modified xsi:type="dcterms:W3CDTF">2026-05-22T16:55:00Z</dcterms:modified>
</cp:coreProperties>
</file>